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6" r:id="rId3"/>
    <p:sldId id="275" r:id="rId4"/>
    <p:sldId id="267" r:id="rId5"/>
    <p:sldId id="271" r:id="rId6"/>
    <p:sldId id="265" r:id="rId7"/>
    <p:sldId id="270" r:id="rId8"/>
    <p:sldId id="259" r:id="rId9"/>
    <p:sldId id="273" r:id="rId10"/>
    <p:sldId id="261" r:id="rId11"/>
    <p:sldId id="260" r:id="rId12"/>
    <p:sldId id="274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 autoAdjust="0"/>
    <p:restoredTop sz="94660"/>
  </p:normalViewPr>
  <p:slideViewPr>
    <p:cSldViewPr snapToGrid="0">
      <p:cViewPr>
        <p:scale>
          <a:sx n="80" d="100"/>
          <a:sy n="80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8965-D438-47F3-A75F-94CE173449DA}" type="datetimeFigureOut">
              <a:rPr lang="pl-PL" smtClean="0"/>
              <a:t>15.12.2016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6BAD-45AC-4975-B240-A9AC84357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15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43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74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96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62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1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38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86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00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2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3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6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C8F5-9D0A-46E7-8F60-95076063AEC5}" type="datetimeFigureOut">
              <a:rPr lang="pl-PL" smtClean="0"/>
              <a:pPr/>
              <a:t>15.12.2016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234F-D8ED-4DE6-BD89-5435BA3DAF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9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tel-jp2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rtografia.pwr.edu.pl/konferencje/" TargetMode="External"/><Relationship Id="rId4" Type="http://schemas.openxmlformats.org/officeDocument/2006/relationships/hyperlink" Target="mailto:kartografia@pwr.edu.p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rtografia.pwr.edu.pl/konferencje/" TargetMode="External"/><Relationship Id="rId2" Type="http://schemas.openxmlformats.org/officeDocument/2006/relationships/hyperlink" Target="mailto:kartografia@pwr.edu.p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lishcartography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" y="344401"/>
            <a:ext cx="11668515" cy="62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216279" y="6000138"/>
            <a:ext cx="5449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czterdzieste 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zdjęcia lotnicze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031788" y="3727053"/>
            <a:ext cx="8772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sześćdziesiąte 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GIS,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TIROS-1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zdjęcia satelitarne, 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powszechne stosowanie komputerów w badaniach naukowych</a:t>
            </a:r>
          </a:p>
        </p:txBody>
      </p:sp>
      <p:sp>
        <p:nvSpPr>
          <p:cNvPr id="8" name="Prostokąt 7"/>
          <p:cNvSpPr/>
          <p:nvPr/>
        </p:nvSpPr>
        <p:spPr>
          <a:xfrm>
            <a:off x="2366651" y="2520501"/>
            <a:ext cx="735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siedemdziesiąte  </a:t>
            </a:r>
            <a:endParaRPr lang="pl-PL" i="1" dirty="0" smtClean="0">
              <a:solidFill>
                <a:srgbClr val="FFFF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 smtClea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50131" y="1464464"/>
            <a:ext cx="781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osiemdziesiąte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mikrokomputer - graficzny interfejs użytkownika,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mapy z baz danych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813449" y="541920"/>
            <a:ext cx="7448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i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 dziewięćdziesiąte    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mapy interaktywne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57221" y="2453425"/>
            <a:ext cx="4977563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AKADEMIA KARTOGRAFII I GEOINFORMATYKI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3465" y="4452271"/>
            <a:ext cx="408103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OGÓLNOPOLSKIE SYMPOZJUM GEOINFORMACJI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93016" y="3593614"/>
            <a:ext cx="3173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 2017 r. we Wrocławiu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828314" y="6048811"/>
            <a:ext cx="35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 2017 r. we Wrocławiu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610451" y="568800"/>
            <a:ext cx="415405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Konferencja kończąca projekt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enviDMS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45829" y="1681825"/>
            <a:ext cx="3226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 r. we Wrocławiu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4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232" y="225121"/>
            <a:ext cx="11258550" cy="62346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M</a:t>
            </a:r>
            <a:r>
              <a:rPr lang="pl-PL" i="1" dirty="0" smtClean="0"/>
              <a:t>iejsce </a:t>
            </a:r>
            <a:r>
              <a:rPr lang="pl-PL" i="1" dirty="0"/>
              <a:t>obrad: </a:t>
            </a:r>
            <a:r>
              <a:rPr lang="pl-PL" i="1" u="sng" dirty="0">
                <a:hlinkClick r:id="rId2"/>
              </a:rPr>
              <a:t>hotel im. Jana Pawła II</a:t>
            </a:r>
            <a:r>
              <a:rPr lang="pl-PL" i="1" dirty="0"/>
              <a:t>, 50 - 328 Wrocław, </a:t>
            </a:r>
            <a:r>
              <a:rPr lang="pl-PL" i="1" dirty="0" smtClean="0"/>
              <a:t>ul</a:t>
            </a:r>
            <a:r>
              <a:rPr lang="pl-PL" i="1" dirty="0"/>
              <a:t>. św. Idziego </a:t>
            </a:r>
            <a:r>
              <a:rPr lang="pl-PL" i="1" dirty="0" smtClean="0"/>
              <a:t>2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tel</a:t>
            </a:r>
            <a:r>
              <a:rPr lang="pt-BR" dirty="0"/>
              <a:t>.: (+48) 71 327 14 </a:t>
            </a:r>
            <a:r>
              <a:rPr lang="pt-BR" dirty="0" smtClean="0"/>
              <a:t>00</a:t>
            </a:r>
            <a:r>
              <a:rPr lang="pl-PL" dirty="0" smtClean="0"/>
              <a:t>,</a:t>
            </a:r>
            <a:r>
              <a:rPr lang="pt-BR" dirty="0" smtClean="0"/>
              <a:t> </a:t>
            </a:r>
            <a:r>
              <a:rPr lang="pt-BR" dirty="0"/>
              <a:t>fax: (+48) 71 327 14 </a:t>
            </a:r>
            <a:r>
              <a:rPr lang="pt-BR" dirty="0" smtClean="0"/>
              <a:t>70</a:t>
            </a:r>
            <a:r>
              <a:rPr lang="pl-PL" dirty="0" smtClean="0"/>
              <a:t>,</a:t>
            </a:r>
            <a:r>
              <a:rPr lang="pt-BR" dirty="0" smtClean="0"/>
              <a:t> </a:t>
            </a:r>
            <a:r>
              <a:rPr lang="pt-BR" dirty="0"/>
              <a:t>e-mail: hotel@hotel-jp2.pl 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Rezerwacji NOCLEGÓW prosimy dokonać indywidualnie.</a:t>
            </a:r>
          </a:p>
          <a:p>
            <a:pPr marL="0" indent="0">
              <a:buNone/>
            </a:pPr>
            <a:r>
              <a:rPr lang="pl-PL" dirty="0" smtClean="0"/>
              <a:t>Ceny w hotelu, po podaniu hasła MAPA: 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 nocleg </a:t>
            </a:r>
            <a:r>
              <a:rPr lang="pl-PL" dirty="0"/>
              <a:t>w </a:t>
            </a:r>
            <a:r>
              <a:rPr lang="pl-PL" dirty="0" smtClean="0"/>
              <a:t>pokoju 2-osobowym </a:t>
            </a:r>
            <a:r>
              <a:rPr lang="pl-PL" dirty="0"/>
              <a:t>ze </a:t>
            </a:r>
            <a:r>
              <a:rPr lang="pl-PL" dirty="0" smtClean="0"/>
              <a:t>śniadaniem - 310</a:t>
            </a:r>
            <a:r>
              <a:rPr lang="pl-PL" dirty="0"/>
              <a:t>  zł za </a:t>
            </a:r>
            <a:r>
              <a:rPr lang="pl-PL" dirty="0" smtClean="0"/>
              <a:t>pokój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 nocleg </a:t>
            </a:r>
            <a:r>
              <a:rPr lang="pl-PL" dirty="0"/>
              <a:t>w </a:t>
            </a:r>
            <a:r>
              <a:rPr lang="pl-PL" dirty="0" smtClean="0"/>
              <a:t>pokoju 1-osobowym </a:t>
            </a:r>
            <a:r>
              <a:rPr lang="pl-PL" dirty="0"/>
              <a:t>ze śniadaniem </a:t>
            </a:r>
            <a:r>
              <a:rPr lang="pl-PL" dirty="0" smtClean="0"/>
              <a:t>- 210 zł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528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7402" y="2731632"/>
            <a:ext cx="798195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Akademia i Sympozjum służyć mają przede wszystkim integracji środowiska osób projektujących i tworzących </a:t>
            </a:r>
            <a:r>
              <a:rPr lang="pl-PL" sz="2400" dirty="0" smtClean="0"/>
              <a:t>dobre mapy</a:t>
            </a:r>
            <a:r>
              <a:rPr lang="pl-PL" sz="2400" dirty="0"/>
              <a:t>,  wykorzystujących w swojej pracy geoinformatykę i systemy informacji geograficznej oraz udostępniających informację topograficzną i tematyczną z wykorzystaniem różnych metod prezentacji kartograficznej</a:t>
            </a:r>
            <a:r>
              <a:rPr lang="pl-PL" sz="2400" dirty="0" smtClean="0"/>
              <a:t>.</a:t>
            </a:r>
          </a:p>
          <a:p>
            <a:pPr marL="0" indent="0" algn="just">
              <a:buNone/>
            </a:pPr>
            <a:r>
              <a:rPr lang="pl-PL" sz="2400" dirty="0" smtClean="0"/>
              <a:t> </a:t>
            </a:r>
            <a:r>
              <a:rPr lang="pl-PL" sz="2400" dirty="0"/>
              <a:t>Liczymy na tradycyjne zainteresowanie Akademią i Sympozjum, zapewniamy jak zwykle przyjemną i koleżeńską atmosferę oraz otoczenie centrum </a:t>
            </a:r>
            <a:r>
              <a:rPr lang="pl-PL" sz="2400" dirty="0" smtClean="0"/>
              <a:t>zabytkowego</a:t>
            </a:r>
            <a:r>
              <a:rPr lang="pl-PL" sz="2400" i="1" dirty="0" smtClean="0"/>
              <a:t>.</a:t>
            </a:r>
            <a:r>
              <a:rPr lang="pl-PL" sz="2400" dirty="0" smtClean="0"/>
              <a:t> Wrocławia.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SERDECZNIE ZAPRASZAMY!!! </a:t>
            </a:r>
            <a:endParaRPr lang="pl-PL" sz="2400" dirty="0"/>
          </a:p>
        </p:txBody>
      </p:sp>
      <p:pic>
        <p:nvPicPr>
          <p:cNvPr id="5" name="Picture 16" descr="http://www.mmszczecin.pl/rep/newsph/7397/6423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75716"/>
            <a:ext cx="3587750" cy="518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78" y="315435"/>
            <a:ext cx="121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528894" y="179934"/>
            <a:ext cx="1404169" cy="1985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057402" y="179934"/>
            <a:ext cx="77831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ADRES KONTAKTOWY</a:t>
            </a:r>
            <a:endParaRPr lang="pl-PL" dirty="0"/>
          </a:p>
          <a:p>
            <a:r>
              <a:rPr lang="pl-PL" dirty="0">
                <a:hlinkClick r:id="rId4"/>
              </a:rPr>
              <a:t>kartografia@pwr.edu.pl</a:t>
            </a:r>
            <a:endParaRPr lang="pl-PL" dirty="0"/>
          </a:p>
          <a:p>
            <a:r>
              <a:rPr lang="pl-PL" dirty="0"/>
              <a:t> </a:t>
            </a:r>
          </a:p>
          <a:p>
            <a:r>
              <a:rPr lang="pl-PL" dirty="0"/>
              <a:t>STRONA INFORMACYJNA </a:t>
            </a:r>
            <a:r>
              <a:rPr lang="pl-PL" dirty="0">
                <a:hlinkClick r:id="rId5"/>
              </a:rPr>
              <a:t>http://kartografia.pwr.edu.pl/konferencje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endParaRPr lang="pl-PL" dirty="0"/>
          </a:p>
          <a:p>
            <a:r>
              <a:rPr lang="pl-PL" sz="2400" dirty="0" smtClean="0">
                <a:solidFill>
                  <a:srgbClr val="FF0000"/>
                </a:solidFill>
              </a:rPr>
              <a:t>Od </a:t>
            </a:r>
            <a:r>
              <a:rPr lang="pl-PL" sz="2400" dirty="0">
                <a:solidFill>
                  <a:srgbClr val="FF0000"/>
                </a:solidFill>
              </a:rPr>
              <a:t>15 grudnia 2016 r</a:t>
            </a:r>
            <a:r>
              <a:rPr lang="pl-PL" sz="2400" dirty="0"/>
              <a:t>. na </a:t>
            </a:r>
            <a:r>
              <a:rPr lang="pl-PL" sz="2400" dirty="0" smtClean="0"/>
              <a:t>stronie </a:t>
            </a:r>
          </a:p>
          <a:p>
            <a:r>
              <a:rPr lang="pl-PL" sz="2400" dirty="0" smtClean="0"/>
              <a:t>uruchomione </a:t>
            </a:r>
            <a:r>
              <a:rPr lang="pl-PL" sz="2400" dirty="0"/>
              <a:t>zostanie zgłaszanie uczestników.</a:t>
            </a:r>
          </a:p>
        </p:txBody>
      </p:sp>
    </p:spTree>
    <p:extLst>
      <p:ext uri="{BB962C8B-B14F-4D97-AF65-F5344CB8AC3E}">
        <p14:creationId xmlns:p14="http://schemas.microsoft.com/office/powerpoint/2010/main" val="36588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90" y="4799473"/>
            <a:ext cx="10515600" cy="1325563"/>
          </a:xfrm>
        </p:spPr>
        <p:txBody>
          <a:bodyPr/>
          <a:lstStyle/>
          <a:p>
            <a:r>
              <a:rPr lang="pl-PL" dirty="0" smtClean="0"/>
              <a:t>PATRONAT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MEDIALNY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31" y="4619111"/>
            <a:ext cx="4035601" cy="1686286"/>
          </a:xfrm>
        </p:spPr>
      </p:pic>
      <p:sp>
        <p:nvSpPr>
          <p:cNvPr id="5" name="pole tekstowe 4"/>
          <p:cNvSpPr txBox="1"/>
          <p:nvPr/>
        </p:nvSpPr>
        <p:spPr>
          <a:xfrm>
            <a:off x="737418" y="639097"/>
            <a:ext cx="6744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latin typeface="+mj-lt"/>
              </a:rPr>
              <a:t>PATRONAT</a:t>
            </a:r>
          </a:p>
          <a:p>
            <a:endParaRPr lang="pl-PL" sz="4400" dirty="0" smtClean="0">
              <a:latin typeface="+mj-lt"/>
            </a:endParaRPr>
          </a:p>
          <a:p>
            <a:r>
              <a:rPr lang="pl-PL" sz="4400" dirty="0" smtClean="0">
                <a:latin typeface="+mj-lt"/>
              </a:rPr>
              <a:t>Główny Geodeta Kraju</a:t>
            </a:r>
            <a:endParaRPr lang="pl-PL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1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0779" y="325925"/>
            <a:ext cx="11278769" cy="64190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u="sng" dirty="0" smtClean="0"/>
              <a:t>Organizatorzy :</a:t>
            </a:r>
            <a:endParaRPr lang="pl-PL" dirty="0"/>
          </a:p>
          <a:p>
            <a:pPr algn="just"/>
            <a:r>
              <a:rPr lang="pl-PL" b="1" dirty="0"/>
              <a:t>GŁÓWNY URZĄD GEODEZJI I KARTOGRAFII</a:t>
            </a:r>
          </a:p>
          <a:p>
            <a:pPr algn="just"/>
            <a:r>
              <a:rPr lang="pl-PL" b="1" dirty="0"/>
              <a:t>STOWARZYSZENIE KARTOGRAFÓW POLSKICH</a:t>
            </a:r>
          </a:p>
          <a:p>
            <a:pPr algn="just"/>
            <a:r>
              <a:rPr lang="pl-PL" b="1" dirty="0" smtClean="0"/>
              <a:t>ZAKŁAD GEODEZJI I GEOINFORMATYKI, WYDZIAŁU GEOINŻYNIERII,</a:t>
            </a:r>
          </a:p>
          <a:p>
            <a:pPr algn="just">
              <a:buNone/>
            </a:pPr>
            <a:r>
              <a:rPr lang="pl-PL" b="1" dirty="0" smtClean="0"/>
              <a:t>	GÓRNICTWA I GEOLOGII POLITECHNIKI WROCŁAWSKIEJ</a:t>
            </a:r>
          </a:p>
          <a:p>
            <a:pPr algn="just"/>
            <a:r>
              <a:rPr lang="pl-PL" b="1" dirty="0" smtClean="0"/>
              <a:t>WYDZIAŁ </a:t>
            </a:r>
            <a:r>
              <a:rPr lang="pl-PL" b="1" dirty="0"/>
              <a:t>GEODEZJI I KARTOGRAFII POLITECHNIKI WARSZAWSKIEJ</a:t>
            </a:r>
          </a:p>
          <a:p>
            <a:pPr algn="just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u="sng" dirty="0" smtClean="0"/>
              <a:t>przy współudziale</a:t>
            </a:r>
            <a:r>
              <a:rPr lang="pl-PL" u="sng" dirty="0"/>
              <a:t>: </a:t>
            </a:r>
            <a:r>
              <a:rPr lang="pl-PL" b="1" dirty="0"/>
              <a:t>Komisji Geoinformatyki Polskiej Akademii </a:t>
            </a:r>
            <a:r>
              <a:rPr lang="pl-PL" b="1" dirty="0" smtClean="0"/>
              <a:t>Umiejętności, Stowarzyszenia Geodetów </a:t>
            </a:r>
            <a:r>
              <a:rPr lang="pl-PL" b="1" dirty="0"/>
              <a:t>Polskich, Polskiego Towarzystwa Fotogrametrii  i Teledetekcji</a:t>
            </a:r>
            <a:r>
              <a:rPr lang="pl-PL" b="1" dirty="0" smtClean="0"/>
              <a:t>, Polskiego Towarzystwa Informacji Przestrzennej, Urzędu </a:t>
            </a:r>
            <a:r>
              <a:rPr lang="pl-PL" b="1" dirty="0"/>
              <a:t>Marszałkowskiego Województwa Dolnośląskiego, </a:t>
            </a:r>
            <a:r>
              <a:rPr lang="pl-PL" b="1" dirty="0" smtClean="0"/>
              <a:t>Zakładu Geoinformatyki, Kartografii i Teledetekcji Wydziału Geografii i Studiów Regionalnych Uniwersytetu Warszawskiego, Zakładu </a:t>
            </a:r>
            <a:r>
              <a:rPr lang="pl-PL" b="1" dirty="0"/>
              <a:t>Geoinformatyki i Kartografii Instytutu Geografii i Rozwoju Regionalnego Uniwersytetu Wrocławskiego</a:t>
            </a:r>
            <a:r>
              <a:rPr lang="pl-PL" b="1" dirty="0" smtClean="0"/>
              <a:t>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>Sekretarze </a:t>
            </a:r>
            <a:r>
              <a:rPr lang="pl-PL" dirty="0" smtClean="0"/>
              <a:t>Konferencji </a:t>
            </a:r>
            <a:r>
              <a:rPr lang="pl-PL" dirty="0"/>
              <a:t>– dr Waldemar </a:t>
            </a:r>
            <a:r>
              <a:rPr lang="pl-PL" dirty="0" err="1"/>
              <a:t>SPALLEK</a:t>
            </a:r>
            <a:r>
              <a:rPr lang="pl-PL" dirty="0"/>
              <a:t>  – sekretarz Stowarzyszenia Kartografów Polskich, Zakład Geoinformatyki i Kartografii Instytutu Geografii i Rozwoju Regionalnego Uniwersytetu Wrocławskiego</a:t>
            </a:r>
            <a:r>
              <a:rPr lang="pl-PL" dirty="0" smtClean="0"/>
              <a:t>, dr </a:t>
            </a:r>
            <a:r>
              <a:rPr lang="pl-PL" dirty="0"/>
              <a:t>inż. Justyna GÓRNIAK- </a:t>
            </a:r>
            <a:r>
              <a:rPr lang="pl-PL" dirty="0" err="1"/>
              <a:t>ZIMROZ</a:t>
            </a:r>
            <a:r>
              <a:rPr lang="pl-PL" dirty="0"/>
              <a:t> i dr inż. Katarzyna </a:t>
            </a:r>
            <a:r>
              <a:rPr lang="pl-PL" dirty="0" err="1"/>
              <a:t>PACTWA</a:t>
            </a:r>
            <a:r>
              <a:rPr lang="pl-PL" dirty="0"/>
              <a:t> - Wydział </a:t>
            </a:r>
            <a:r>
              <a:rPr lang="pl-PL" dirty="0" err="1"/>
              <a:t>Geoinżynierii</a:t>
            </a:r>
            <a:r>
              <a:rPr lang="pl-PL" dirty="0"/>
              <a:t>, Górnictwa i Geologii Politechniki Wrocławskiej.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7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244" y="117988"/>
            <a:ext cx="11599608" cy="56338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360"/>
              </a:spcAft>
              <a:buNone/>
              <a:tabLst>
                <a:tab pos="90170" algn="l"/>
              </a:tabLst>
            </a:pPr>
            <a:r>
              <a:rPr lang="pl-PL" sz="1300" b="1" dirty="0">
                <a:solidFill>
                  <a:srgbClr val="94363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KOMITET NAUKOWY</a:t>
            </a:r>
            <a:r>
              <a:rPr lang="pl-PL" sz="13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300" b="1" dirty="0">
                <a:solidFill>
                  <a:srgbClr val="94363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ORGANIZACYJNY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 hab.  Joanna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-BRONOWICZ, prof.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PWr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Wydział </a:t>
            </a:r>
            <a:r>
              <a:rPr lang="pl-PL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Geoinżynierii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, Górnictwa i Geologii Politechniki Wrocławskiej,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przewodnicząca Stowarzyszenia Kartografów Polskich 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prof. dr hab. inż.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Elżbieta BIELECKA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Komitet Geodezji PAN,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Wojskowa Akademia Techniczna w Warszawie Wydział Inżynierii 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Lądowej i Geodezji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dr hab. inż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Andrzej BORKOWSKI –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Komitet Geodezji PAN, </a:t>
            </a: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Dyrektor Instytutu </a:t>
            </a:r>
            <a:r>
              <a:rPr lang="pl-PL" sz="1300" kern="1800" dirty="0">
                <a:ea typeface="Calibri" panose="020F0502020204030204" pitchFamily="34" charset="0"/>
                <a:cs typeface="Times New Roman" panose="02020603050405020304" pitchFamily="18" charset="0"/>
              </a:rPr>
              <a:t>Geodezji i Geoinformatyki 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Uniwersytetu Przyrodniczego we Wrocławiu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dr hab. inż.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Aleksandra BUJAKIEWICZ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przewodnicząca Polskiego Towarzystwa Fotogrametrii i Teledetekcji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inż.  Stanisław CEGIELSKI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prezes Stowarzyszenia Geodetów Polskich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 hab. inż.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Ireneusz 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EWIAK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prof. WAT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sekretarz naukowy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Komitetu Geodezji PAN,</a:t>
            </a:r>
            <a:r>
              <a:rPr lang="pl-PL" sz="1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Wojskowa Akademia Techniczna w Warszawie 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Wydział Inżynierii Lądowej i Geodezji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 hab. inż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Tadeusz CHROBAK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przewodniczący Komisji Geoinformatyki PAU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 hab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GOTLIB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prof.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Komitet Geodezji PAN, 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Politechnika Warszawska,  Wydział Geodezji i Kartografii,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członek zarządu Stowarzyszenia Kartografów Polskich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 hab. inż.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Monika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HARDYGÓRA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zastępca przewodniczącego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Komitet Górnictwa PAN, dziekan 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Wydziału </a:t>
            </a:r>
            <a:r>
              <a:rPr lang="pl-PL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Geoinżynierii</a:t>
            </a:r>
            <a:r>
              <a:rPr lang="pl-PL" sz="1300" dirty="0">
                <a:ea typeface="Calibri" panose="020F0502020204030204" pitchFamily="34" charset="0"/>
                <a:cs typeface="Times New Roman" panose="02020603050405020304" pitchFamily="18" charset="0"/>
              </a:rPr>
              <a:t>, Górnictwa i Geologii Politechniki Wrocławskiej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 hab. inż.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Andrzej KWINTA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prof. </a:t>
            </a:r>
            <a:r>
              <a:rPr lang="pl-PL" sz="13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Komitet Geodezji PAN, 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Uniwersytet Rolniczy w Krakowie,  Wydział Inżynierii Środowiska i Geodezji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 hab. Tomasz NIEDZIELSKI, prof. UW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kierownik Zakładu Geoinformatyki i Kartografii Instytutu Geografii i Rozwoju Regionalnego Uniwersytetu Wrocławskiego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mgr Robert </a:t>
            </a:r>
            <a:r>
              <a:rPr lang="pl-PL" sz="13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PAJKERT</a:t>
            </a: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Geodeta Województwa Dolnośląskiego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prof. dr hab. inż. Krystian PYKA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Komitet Geodezji PAN, wiceprzewodniczący Polskiego Towarzystwa Fotogrametrii i Teledetekcji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prof. dr hab. inż.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Ryszard </a:t>
            </a:r>
            <a:r>
              <a:rPr lang="pl-PL" sz="13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ŹRÓBEK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13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Komitet Geodezji PAN</a:t>
            </a:r>
            <a:r>
              <a:rPr lang="pl-PL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Uniwersytet Warmińsko-Mazurski w Olsztynie, Wydział Geodezji, Inżynierii Przestrzennej i </a:t>
            </a:r>
            <a:r>
              <a:rPr lang="pl-PL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Budownictwa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1718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EEA+Grants+-+JPG.jpg"/>
          <p:cNvPicPr>
            <a:picLocks noChangeAspect="1"/>
          </p:cNvPicPr>
          <p:nvPr/>
        </p:nvPicPr>
        <p:blipFill>
          <a:blip r:embed="rId2" cstate="print"/>
          <a:srcRect t="18817" b="21206"/>
          <a:stretch>
            <a:fillRect/>
          </a:stretch>
        </p:blipFill>
        <p:spPr>
          <a:xfrm>
            <a:off x="1092527" y="6139542"/>
            <a:ext cx="1217677" cy="73033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152" y="1555668"/>
            <a:ext cx="11511568" cy="4668853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pl-PL" sz="2000" b="1" u="sng" dirty="0" smtClean="0">
                <a:latin typeface="+mj-lt"/>
              </a:rPr>
              <a:t>wtorek</a:t>
            </a:r>
            <a:r>
              <a:rPr lang="pl-PL" sz="2000" b="1" u="sng" dirty="0">
                <a:latin typeface="+mj-lt"/>
              </a:rPr>
              <a:t>, 28 marca 2017 r</a:t>
            </a:r>
            <a:r>
              <a:rPr lang="pl-PL" sz="2000" b="1" u="sng" dirty="0" smtClean="0">
                <a:latin typeface="+mj-lt"/>
              </a:rPr>
              <a:t>.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od 10.00           Rejestracja </a:t>
            </a:r>
            <a:r>
              <a:rPr lang="pl-PL" sz="1600" b="1" dirty="0">
                <a:latin typeface="+mj-lt"/>
              </a:rPr>
              <a:t>Uczestników </a:t>
            </a:r>
            <a:r>
              <a:rPr lang="pl-PL" sz="1600" b="1" dirty="0" smtClean="0">
                <a:latin typeface="+mj-lt"/>
              </a:rPr>
              <a:t>Konferencji</a:t>
            </a:r>
          </a:p>
          <a:p>
            <a:pPr marL="0" indent="0" fontAlgn="ctr">
              <a:buNone/>
            </a:pPr>
            <a:r>
              <a:rPr lang="pl-PL" sz="1600" b="1" dirty="0">
                <a:latin typeface="+mj-lt"/>
              </a:rPr>
              <a:t>10.30                 Otwarcie wystawy </a:t>
            </a:r>
            <a:r>
              <a:rPr lang="pl-PL" sz="1600" b="1" dirty="0" err="1">
                <a:latin typeface="+mj-lt"/>
              </a:rPr>
              <a:t>GUGiK</a:t>
            </a:r>
            <a:r>
              <a:rPr lang="pl-PL" sz="1600" b="1" dirty="0">
                <a:latin typeface="+mj-lt"/>
              </a:rPr>
              <a:t> „Projekt </a:t>
            </a:r>
            <a:r>
              <a:rPr lang="pl-PL" sz="1600" b="1" dirty="0" err="1">
                <a:latin typeface="+mj-lt"/>
              </a:rPr>
              <a:t>EnviDMS</a:t>
            </a:r>
            <a:r>
              <a:rPr lang="pl-PL" sz="1600" b="1" dirty="0">
                <a:latin typeface="+mj-lt"/>
              </a:rPr>
              <a:t>” (zorganizowanej przez SKP</a:t>
            </a:r>
            <a:r>
              <a:rPr lang="pl-PL" sz="1600" b="1" dirty="0" smtClean="0">
                <a:latin typeface="+mj-lt"/>
              </a:rPr>
              <a:t>)</a:t>
            </a:r>
            <a:endParaRPr lang="pl-PL" sz="1600" b="1" dirty="0">
              <a:latin typeface="+mj-lt"/>
            </a:endParaRPr>
          </a:p>
          <a:p>
            <a:pPr marL="0" indent="0" fontAlgn="ctr">
              <a:buNone/>
            </a:pPr>
            <a:r>
              <a:rPr lang="pl-PL" sz="1600" b="1" dirty="0">
                <a:latin typeface="+mj-lt"/>
              </a:rPr>
              <a:t>11.00 - 11.15     </a:t>
            </a:r>
            <a:r>
              <a:rPr lang="pl-PL" sz="1600" b="1" dirty="0" smtClean="0">
                <a:latin typeface="+mj-lt"/>
              </a:rPr>
              <a:t>Uroczyste </a:t>
            </a:r>
            <a:r>
              <a:rPr lang="pl-PL" sz="1600" b="1" dirty="0">
                <a:latin typeface="+mj-lt"/>
              </a:rPr>
              <a:t>otwarcie </a:t>
            </a:r>
            <a:r>
              <a:rPr lang="pl-PL" sz="1600" b="1" dirty="0" smtClean="0">
                <a:latin typeface="+mj-lt"/>
              </a:rPr>
              <a:t>Konferencji. 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11.15 </a:t>
            </a:r>
            <a:r>
              <a:rPr lang="pl-PL" sz="1600" b="1" dirty="0">
                <a:latin typeface="+mj-lt"/>
              </a:rPr>
              <a:t>- </a:t>
            </a:r>
            <a:r>
              <a:rPr lang="pl-PL" sz="1600" b="1" dirty="0" smtClean="0">
                <a:latin typeface="+mj-lt"/>
              </a:rPr>
              <a:t>12.00 </a:t>
            </a:r>
            <a:r>
              <a:rPr lang="pl-PL" sz="1600" b="1" dirty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>   Sesja </a:t>
            </a:r>
            <a:r>
              <a:rPr lang="pl-PL" sz="1600" b="1" dirty="0">
                <a:latin typeface="+mj-lt"/>
              </a:rPr>
              <a:t>1. Projekt </a:t>
            </a:r>
            <a:r>
              <a:rPr lang="pl-PL" sz="1600" b="1" dirty="0" err="1">
                <a:latin typeface="+mj-lt"/>
              </a:rPr>
              <a:t>e</a:t>
            </a:r>
            <a:r>
              <a:rPr lang="pl-PL" sz="1600" b="1" dirty="0" err="1" smtClean="0">
                <a:latin typeface="+mj-lt"/>
              </a:rPr>
              <a:t>nviDMS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(GUGiK</a:t>
            </a:r>
            <a:r>
              <a:rPr lang="pl-PL" sz="1600" b="1" dirty="0" smtClean="0">
                <a:latin typeface="+mj-lt"/>
              </a:rPr>
              <a:t>)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12.00 </a:t>
            </a:r>
            <a:r>
              <a:rPr lang="pl-PL" sz="1600" dirty="0">
                <a:latin typeface="+mj-lt"/>
              </a:rPr>
              <a:t>- </a:t>
            </a:r>
            <a:r>
              <a:rPr lang="pl-PL" sz="1600" dirty="0" smtClean="0">
                <a:latin typeface="+mj-lt"/>
              </a:rPr>
              <a:t>12.15     Przerwa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12.15 </a:t>
            </a:r>
            <a:r>
              <a:rPr lang="pl-PL" sz="1600" b="1" dirty="0">
                <a:latin typeface="+mj-lt"/>
              </a:rPr>
              <a:t>- 12.00     Sesja </a:t>
            </a:r>
            <a:r>
              <a:rPr lang="pl-PL" sz="1600" b="1" dirty="0" smtClean="0">
                <a:latin typeface="+mj-lt"/>
              </a:rPr>
              <a:t>2. Projekt </a:t>
            </a:r>
            <a:r>
              <a:rPr lang="pl-PL" sz="1600" b="1" dirty="0" err="1">
                <a:latin typeface="+mj-lt"/>
              </a:rPr>
              <a:t>enviDMS</a:t>
            </a:r>
            <a:r>
              <a:rPr lang="pl-PL" sz="1600" b="1" dirty="0">
                <a:latin typeface="+mj-lt"/>
              </a:rPr>
              <a:t> (GUGiK</a:t>
            </a:r>
            <a:r>
              <a:rPr lang="pl-PL" sz="1600" b="1" dirty="0" smtClean="0">
                <a:latin typeface="+mj-lt"/>
              </a:rPr>
              <a:t>)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13.15 </a:t>
            </a:r>
            <a:r>
              <a:rPr lang="pl-PL" sz="1600" dirty="0">
                <a:latin typeface="+mj-lt"/>
              </a:rPr>
              <a:t>- </a:t>
            </a:r>
            <a:r>
              <a:rPr lang="pl-PL" sz="1600" dirty="0" smtClean="0">
                <a:latin typeface="+mj-lt"/>
              </a:rPr>
              <a:t>14.15     Obiad</a:t>
            </a:r>
            <a:endParaRPr lang="pl-PL" sz="1600" dirty="0">
              <a:latin typeface="+mj-lt"/>
            </a:endParaRP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14.15 </a:t>
            </a:r>
            <a:r>
              <a:rPr lang="pl-PL" sz="1600" b="1" dirty="0">
                <a:latin typeface="+mj-lt"/>
              </a:rPr>
              <a:t>- </a:t>
            </a:r>
            <a:r>
              <a:rPr lang="pl-PL" sz="1600" b="1" dirty="0" smtClean="0">
                <a:latin typeface="+mj-lt"/>
              </a:rPr>
              <a:t>15.30     Sesja </a:t>
            </a:r>
            <a:r>
              <a:rPr lang="pl-PL" sz="1600" b="1" dirty="0">
                <a:latin typeface="+mj-lt"/>
              </a:rPr>
              <a:t>3</a:t>
            </a:r>
            <a:r>
              <a:rPr lang="pl-PL" sz="1600" b="1" dirty="0" smtClean="0">
                <a:latin typeface="+mj-lt"/>
              </a:rPr>
              <a:t>. Projekt </a:t>
            </a:r>
            <a:r>
              <a:rPr lang="pl-PL" sz="1600" b="1" dirty="0" err="1" smtClean="0">
                <a:latin typeface="+mj-lt"/>
              </a:rPr>
              <a:t>enviDMS</a:t>
            </a:r>
            <a:r>
              <a:rPr lang="pl-PL" sz="1600" b="1" dirty="0" smtClean="0">
                <a:latin typeface="+mj-lt"/>
              </a:rPr>
              <a:t> (GUGiK</a:t>
            </a:r>
            <a:r>
              <a:rPr lang="pl-PL" sz="1600" dirty="0" smtClean="0">
                <a:latin typeface="+mj-lt"/>
              </a:rPr>
              <a:t>)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15.30 </a:t>
            </a:r>
            <a:r>
              <a:rPr lang="pl-PL" sz="1600" dirty="0">
                <a:latin typeface="+mj-lt"/>
              </a:rPr>
              <a:t>- </a:t>
            </a:r>
            <a:r>
              <a:rPr lang="pl-PL" sz="1600" dirty="0" smtClean="0">
                <a:latin typeface="+mj-lt"/>
              </a:rPr>
              <a:t>15.45     Przerwa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15.45 </a:t>
            </a:r>
            <a:r>
              <a:rPr lang="pl-PL" sz="1600" b="1" dirty="0">
                <a:latin typeface="+mj-lt"/>
              </a:rPr>
              <a:t>- </a:t>
            </a:r>
            <a:r>
              <a:rPr lang="pl-PL" sz="1600" b="1" dirty="0" smtClean="0">
                <a:latin typeface="+mj-lt"/>
              </a:rPr>
              <a:t>16.45     </a:t>
            </a:r>
            <a:r>
              <a:rPr lang="pl-PL" sz="1600" b="1" dirty="0">
                <a:latin typeface="+mj-lt"/>
              </a:rPr>
              <a:t>Sesja </a:t>
            </a:r>
            <a:r>
              <a:rPr lang="pl-PL" sz="1600" b="1" dirty="0" smtClean="0">
                <a:latin typeface="+mj-lt"/>
              </a:rPr>
              <a:t>4. </a:t>
            </a:r>
            <a:r>
              <a:rPr lang="pl-PL" sz="1600" b="1" dirty="0">
                <a:latin typeface="+mj-lt"/>
              </a:rPr>
              <a:t>Projekt </a:t>
            </a:r>
            <a:r>
              <a:rPr lang="pl-PL" sz="1600" b="1" dirty="0" err="1">
                <a:latin typeface="+mj-lt"/>
              </a:rPr>
              <a:t>enviDMS</a:t>
            </a:r>
            <a:r>
              <a:rPr lang="pl-PL" sz="1600" b="1" dirty="0">
                <a:latin typeface="+mj-lt"/>
              </a:rPr>
              <a:t> (GUGiK</a:t>
            </a:r>
            <a:r>
              <a:rPr lang="pl-PL" sz="1600" b="1" dirty="0" smtClean="0">
                <a:latin typeface="+mj-lt"/>
              </a:rPr>
              <a:t>)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16.45 </a:t>
            </a:r>
            <a:r>
              <a:rPr lang="pl-PL" sz="1600" dirty="0">
                <a:latin typeface="+mj-lt"/>
              </a:rPr>
              <a:t>- </a:t>
            </a:r>
            <a:r>
              <a:rPr lang="pl-PL" sz="1600" dirty="0" smtClean="0">
                <a:latin typeface="+mj-lt"/>
              </a:rPr>
              <a:t>17.30     Dyskusja</a:t>
            </a:r>
          </a:p>
          <a:p>
            <a:pPr marL="0" indent="0" fontAlgn="ctr">
              <a:buNone/>
            </a:pPr>
            <a:r>
              <a:rPr lang="pl-PL" sz="1600" b="1" dirty="0">
                <a:latin typeface="+mj-lt"/>
              </a:rPr>
              <a:t>17.45 - 19.30   </a:t>
            </a:r>
            <a:r>
              <a:rPr lang="pl-PL" sz="1600" b="1" dirty="0"/>
              <a:t>Walne zebranie sprawozdawczo-wyborcze </a:t>
            </a:r>
            <a:r>
              <a:rPr lang="pl-PL" sz="1600" b="1" dirty="0" smtClean="0"/>
              <a:t>SKP</a:t>
            </a:r>
          </a:p>
          <a:p>
            <a:pPr marL="0" indent="0" fontAlgn="ctr">
              <a:buNone/>
            </a:pPr>
            <a:r>
              <a:rPr lang="pl-PL" sz="1600" b="1" dirty="0">
                <a:latin typeface="+mj-lt"/>
              </a:rPr>
              <a:t>od 20.00           </a:t>
            </a:r>
            <a:r>
              <a:rPr lang="pl-PL" sz="1600" dirty="0"/>
              <a:t>Kolacja</a:t>
            </a:r>
          </a:p>
          <a:p>
            <a:pPr marL="0" indent="0" fontAlgn="ctr">
              <a:buNone/>
            </a:pPr>
            <a:endParaRPr lang="pl-PL" sz="1600" dirty="0"/>
          </a:p>
          <a:p>
            <a:pPr marL="0" indent="0" fontAlgn="ctr">
              <a:buNone/>
            </a:pPr>
            <a:endParaRPr lang="pl-PL" sz="1600" b="1" dirty="0" smtClean="0">
              <a:latin typeface="+mj-lt"/>
            </a:endParaRPr>
          </a:p>
          <a:p>
            <a:pPr marL="0" indent="0" fontAlgn="ctr">
              <a:buNone/>
            </a:pPr>
            <a:endParaRPr lang="pl-PL" sz="1600" b="1" dirty="0" smtClean="0">
              <a:latin typeface="+mj-lt"/>
            </a:endParaRPr>
          </a:p>
          <a:p>
            <a:pPr marL="0" indent="0" fontAlgn="ctr">
              <a:buNone/>
            </a:pPr>
            <a:endParaRPr lang="pl-PL" sz="2400" b="1" dirty="0" smtClean="0"/>
          </a:p>
          <a:p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978" y="949236"/>
            <a:ext cx="11706131" cy="6826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700" b="1" i="1" dirty="0" smtClean="0"/>
              <a:t>Konferencja kończąca projekt </a:t>
            </a:r>
            <a:r>
              <a:rPr lang="pl-PL" sz="3700" b="1" i="1" dirty="0" err="1" smtClean="0"/>
              <a:t>enviDMS</a:t>
            </a:r>
            <a:r>
              <a:rPr lang="pl-PL" sz="3700" b="1" i="1" dirty="0"/>
              <a:t/>
            </a:r>
            <a:br>
              <a:rPr lang="pl-PL" sz="3700" b="1" i="1" dirty="0"/>
            </a:br>
            <a:endParaRPr lang="pl-PL" sz="3700" b="1" i="1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34978" y="177620"/>
            <a:ext cx="11669918" cy="682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000" b="1" dirty="0" smtClean="0">
                <a:latin typeface="+mj-lt"/>
                <a:ea typeface="+mj-ea"/>
                <a:cs typeface="+mj-cs"/>
              </a:rPr>
              <a:t/>
            </a:r>
            <a:br>
              <a:rPr lang="pl-PL" sz="4000" b="1" dirty="0" smtClean="0">
                <a:latin typeface="+mj-lt"/>
                <a:ea typeface="+mj-ea"/>
                <a:cs typeface="+mj-cs"/>
              </a:rPr>
            </a:br>
            <a:r>
              <a:rPr lang="pl-PL" sz="13300" b="1" dirty="0" smtClean="0">
                <a:latin typeface="+mj-lt"/>
                <a:ea typeface="+mj-ea"/>
                <a:cs typeface="+mj-cs"/>
              </a:rPr>
              <a:t>AKADEMIA KARTOGRAFII I GEOINFORMATYKI</a:t>
            </a:r>
            <a:r>
              <a:rPr lang="pl-PL" sz="4000" b="1" dirty="0" smtClean="0">
                <a:latin typeface="+mj-lt"/>
                <a:ea typeface="+mj-ea"/>
                <a:cs typeface="+mj-cs"/>
              </a:rPr>
              <a:t/>
            </a:r>
            <a:br>
              <a:rPr lang="pl-PL" sz="4000" b="1" dirty="0" smtClean="0">
                <a:latin typeface="+mj-lt"/>
                <a:ea typeface="+mj-ea"/>
                <a:cs typeface="+mj-cs"/>
              </a:rPr>
            </a:br>
            <a:endParaRPr lang="pl-PL" sz="40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72" y="3211953"/>
            <a:ext cx="121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0588852" y="3088327"/>
            <a:ext cx="1404169" cy="1985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logo_podstawowe.jpg"/>
          <p:cNvPicPr>
            <a:picLocks noChangeAspect="1"/>
          </p:cNvPicPr>
          <p:nvPr/>
        </p:nvPicPr>
        <p:blipFill>
          <a:blip r:embed="rId4" cstate="print"/>
          <a:srcRect l="15138" t="29122" r="13408" b="24196"/>
          <a:stretch>
            <a:fillRect/>
          </a:stretch>
        </p:blipFill>
        <p:spPr>
          <a:xfrm>
            <a:off x="4762009" y="6139543"/>
            <a:ext cx="1555558" cy="718457"/>
          </a:xfrm>
          <a:prstGeom prst="rect">
            <a:avLst/>
          </a:prstGeom>
        </p:spPr>
      </p:pic>
      <p:pic>
        <p:nvPicPr>
          <p:cNvPr id="10" name="Obraz 9" descr="GUGiK_logo_skrocone_k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9673" y="6224521"/>
            <a:ext cx="1024955" cy="5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6871" y="238343"/>
            <a:ext cx="11706131" cy="6826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300" b="1" dirty="0" smtClean="0"/>
              <a:t/>
            </a:r>
            <a:br>
              <a:rPr lang="pl-PL" sz="3300" b="1" dirty="0" smtClean="0"/>
            </a:br>
            <a:r>
              <a:rPr lang="pl-PL" sz="3300" b="1" dirty="0" smtClean="0"/>
              <a:t>AKADEMIA </a:t>
            </a:r>
            <a:r>
              <a:rPr lang="pl-PL" sz="3300" b="1" dirty="0"/>
              <a:t>KARTOGRAFII I GEOINFORMATYKI</a:t>
            </a:r>
            <a:r>
              <a:rPr lang="pl-PL" sz="3300" dirty="0"/>
              <a:t/>
            </a:r>
            <a:br>
              <a:rPr lang="pl-PL" sz="3300" dirty="0"/>
            </a:br>
            <a:endParaRPr lang="pl-PL" sz="3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3779" y="1531088"/>
            <a:ext cx="11807211" cy="5137726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endParaRPr lang="pl-PL" sz="1600" b="1" u="sng" dirty="0" smtClean="0">
              <a:solidFill>
                <a:srgbClr val="FF0000"/>
              </a:solidFill>
              <a:latin typeface="+mj-lt"/>
            </a:endParaRPr>
          </a:p>
          <a:p>
            <a:pPr marL="0" indent="0" fontAlgn="ctr">
              <a:buNone/>
            </a:pPr>
            <a:r>
              <a:rPr lang="pl-PL" sz="2000" b="1" u="sng" dirty="0" smtClean="0">
                <a:latin typeface="+mj-lt"/>
              </a:rPr>
              <a:t>środa, 29 marca 2017 r.</a:t>
            </a:r>
          </a:p>
          <a:p>
            <a:pPr marL="0" indent="0" fontAlgn="ctr">
              <a:buNone/>
            </a:pPr>
            <a:endParaRPr lang="pl-PL" sz="1600" b="1" u="sng" dirty="0" smtClean="0">
              <a:solidFill>
                <a:srgbClr val="FF0000"/>
              </a:solidFill>
              <a:latin typeface="+mj-lt"/>
            </a:endParaRP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9.00 - 9.45           Sesja 1. Stan prac nad mapami topograficznymi w Polsce (GUGiK)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9.45 - 10.30         Sesja 2. Prezentacja prac badawczych oraz wdrożeniowych z zakresu kartografii topograficzne</a:t>
            </a:r>
            <a:r>
              <a:rPr lang="pl-PL" sz="1600" dirty="0" smtClean="0">
                <a:latin typeface="+mj-lt"/>
              </a:rPr>
              <a:t>j 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10.30 - 10.45       Przerwa 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10.45 - 11.30 </a:t>
            </a:r>
            <a:r>
              <a:rPr lang="pl-PL" sz="1600" dirty="0" smtClean="0">
                <a:latin typeface="+mj-lt"/>
              </a:rPr>
              <a:t>      </a:t>
            </a:r>
            <a:r>
              <a:rPr lang="pl-PL" sz="1600" b="1" dirty="0" smtClean="0">
                <a:latin typeface="+mj-lt"/>
              </a:rPr>
              <a:t>Sesja 3. Prezentacja prac badawczych oraz wdrożeniowych z zakresu kartografii topograficznej 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11.30 - 12.15       Sesja 4. Prezentacja prac badawczych oraz wdrożeniowych z zakresu kartografii topograficznej  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12.15 - 12.30       Przerwa </a:t>
            </a:r>
          </a:p>
          <a:p>
            <a:pPr marL="0" indent="0" fontAlgn="ctr">
              <a:buNone/>
            </a:pPr>
            <a:r>
              <a:rPr lang="pl-PL" sz="1600" b="1" dirty="0" smtClean="0">
                <a:latin typeface="+mj-lt"/>
              </a:rPr>
              <a:t>12.30 - 13.15       Dyskusja. Podsumowanie Akademii</a:t>
            </a:r>
          </a:p>
          <a:p>
            <a:pPr marL="0" indent="0" fontAlgn="ctr">
              <a:buNone/>
            </a:pPr>
            <a:r>
              <a:rPr lang="pl-PL" sz="1600" dirty="0" smtClean="0">
                <a:latin typeface="+mj-lt"/>
              </a:rPr>
              <a:t>13.15 - 14.15       Obiad</a:t>
            </a:r>
          </a:p>
          <a:p>
            <a:pPr marL="0" indent="0" fontAlgn="ctr">
              <a:buNone/>
            </a:pPr>
            <a:endParaRPr lang="pl-PL" sz="1600" dirty="0" smtClean="0">
              <a:latin typeface="+mj-lt"/>
            </a:endParaRPr>
          </a:p>
          <a:p>
            <a:pPr fontAlgn="ctr"/>
            <a:endParaRPr lang="pl-PL" sz="1600" b="1" dirty="0" smtClean="0">
              <a:latin typeface="+mj-lt"/>
            </a:endParaRPr>
          </a:p>
          <a:p>
            <a:pPr marL="0" indent="0" fontAlgn="ctr">
              <a:buNone/>
            </a:pPr>
            <a:endParaRPr lang="pl-PL" sz="1600" dirty="0" smtClean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7440" y="1007024"/>
            <a:ext cx="11688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latin typeface="+mj-lt"/>
                <a:ea typeface="+mj-ea"/>
                <a:cs typeface="+mj-cs"/>
              </a:rPr>
              <a:t>Seminarium: „Stan i perspektywy rozwoju kartografii topograficznej w Polsce”</a:t>
            </a:r>
            <a:endParaRPr lang="pl-PL" sz="24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72" y="4479657"/>
            <a:ext cx="121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683273" y="4348173"/>
            <a:ext cx="1404169" cy="1985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GUGiK_logo_skrocone_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094" y="6117644"/>
            <a:ext cx="1024955" cy="5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567" y="1450423"/>
            <a:ext cx="11794226" cy="5247496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srgbClr val="FF0000"/>
                </a:solidFill>
              </a:rPr>
              <a:t>środa 29 marca 2017 r. </a:t>
            </a:r>
            <a:br>
              <a:rPr lang="pl-PL" sz="2000" b="1" u="sng" dirty="0" smtClean="0">
                <a:solidFill>
                  <a:srgbClr val="FF0000"/>
                </a:solidFill>
              </a:rPr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1600" b="1" dirty="0" smtClean="0"/>
              <a:t>11.00 – 14.15	Rejestracja Uczestników IX OSG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14.30 - 14.50</a:t>
            </a:r>
            <a:r>
              <a:rPr lang="pl-PL" sz="1600" dirty="0" smtClean="0"/>
              <a:t> 	</a:t>
            </a:r>
            <a:r>
              <a:rPr lang="pl-PL" sz="1600" b="1" dirty="0" smtClean="0"/>
              <a:t>Uroczyste otwarcie IX OSG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15.00 - 17.30</a:t>
            </a:r>
            <a:r>
              <a:rPr lang="pl-PL" sz="1600" dirty="0" smtClean="0"/>
              <a:t> 	</a:t>
            </a:r>
            <a:r>
              <a:rPr lang="pl-PL" sz="1600" b="1" dirty="0" smtClean="0"/>
              <a:t>Sesja 1. Sesja Plenarna. Współczesne zastosowania map tematycznych (KG PAN, PAU, </a:t>
            </a:r>
            <a:r>
              <a:rPr lang="pl-PL" sz="1600" b="1" dirty="0" err="1" smtClean="0"/>
              <a:t>SKP</a:t>
            </a:r>
            <a:r>
              <a:rPr lang="pl-PL" sz="1600" b="1" dirty="0" smtClean="0"/>
              <a:t>)</a:t>
            </a:r>
            <a:br>
              <a:rPr lang="pl-PL" sz="1600" b="1" dirty="0" smtClean="0"/>
            </a:br>
            <a:r>
              <a:rPr lang="pl-PL" sz="1600" dirty="0" smtClean="0"/>
              <a:t>17.30 </a:t>
            </a:r>
            <a:r>
              <a:rPr lang="pl-PL" sz="1600" dirty="0"/>
              <a:t>- </a:t>
            </a:r>
            <a:r>
              <a:rPr lang="pl-PL" sz="1600" dirty="0" smtClean="0"/>
              <a:t>17.45                </a:t>
            </a:r>
            <a:r>
              <a:rPr lang="pl-PL" sz="1600" dirty="0"/>
              <a:t>Przerwa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17.45 - 19.30 	Sesja 2. Rola geoinformatyki w fotogrametrii i teledetekcji (KG PAN, </a:t>
            </a:r>
            <a:r>
              <a:rPr lang="pl-PL" sz="1600" b="1" dirty="0" err="1" smtClean="0"/>
              <a:t>PTFiT</a:t>
            </a:r>
            <a:r>
              <a:rPr lang="pl-PL" sz="1600" b="1" dirty="0" smtClean="0"/>
              <a:t>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20.00 </a:t>
            </a:r>
            <a:r>
              <a:rPr lang="pl-PL" sz="1600" b="1" dirty="0" smtClean="0"/>
              <a:t>		</a:t>
            </a:r>
            <a:r>
              <a:rPr lang="pl-PL" sz="1600" dirty="0" smtClean="0"/>
              <a:t>Kolacja</a:t>
            </a:r>
            <a:br>
              <a:rPr lang="pl-PL" sz="16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u="sng" dirty="0" smtClean="0">
                <a:solidFill>
                  <a:srgbClr val="FF0000"/>
                </a:solidFill>
              </a:rPr>
              <a:t>czwartek 30 marca 2017 r. </a:t>
            </a:r>
            <a:br>
              <a:rPr lang="pl-PL" sz="2000" b="1" u="sng" dirty="0" smtClean="0">
                <a:solidFill>
                  <a:srgbClr val="FF0000"/>
                </a:solidFill>
              </a:rPr>
            </a:br>
            <a:r>
              <a:rPr lang="pl-PL" sz="2000" b="1" u="sng" dirty="0" smtClean="0">
                <a:solidFill>
                  <a:srgbClr val="FF0000"/>
                </a:solidFill>
              </a:rPr>
              <a:t/>
            </a:r>
            <a:br>
              <a:rPr lang="pl-PL" sz="2000" b="1" u="sng" dirty="0" smtClean="0">
                <a:solidFill>
                  <a:srgbClr val="FF0000"/>
                </a:solidFill>
              </a:rPr>
            </a:br>
            <a:r>
              <a:rPr lang="pl-PL" sz="1600" b="1" dirty="0" smtClean="0"/>
              <a:t>9.15 - 10.30</a:t>
            </a:r>
            <a:r>
              <a:rPr lang="pl-PL" sz="1600" dirty="0" smtClean="0"/>
              <a:t>	</a:t>
            </a:r>
            <a:r>
              <a:rPr lang="pl-PL" sz="1600" b="1" dirty="0" smtClean="0"/>
              <a:t>Sesja 3. Fotogrametria bliskiego i dalekiego zasięgu (KTŚ PTG, </a:t>
            </a:r>
            <a:r>
              <a:rPr lang="pl-PL" sz="1600" b="1" dirty="0" err="1" smtClean="0"/>
              <a:t>PTFiT</a:t>
            </a:r>
            <a:r>
              <a:rPr lang="pl-PL" sz="1600" b="1" dirty="0" smtClean="0"/>
              <a:t>)</a:t>
            </a:r>
            <a:br>
              <a:rPr lang="pl-PL" sz="1600" b="1" dirty="0" smtClean="0"/>
            </a:br>
            <a:r>
              <a:rPr lang="pl-PL" sz="1600" dirty="0" smtClean="0"/>
              <a:t>10.30 </a:t>
            </a:r>
            <a:r>
              <a:rPr lang="pl-PL" sz="1600" dirty="0"/>
              <a:t>- </a:t>
            </a:r>
            <a:r>
              <a:rPr lang="pl-PL" sz="1600" dirty="0" smtClean="0"/>
              <a:t>10.45                </a:t>
            </a:r>
            <a:r>
              <a:rPr lang="pl-PL" sz="1600" dirty="0"/>
              <a:t>Przerwa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10.45- 12.00</a:t>
            </a:r>
            <a:r>
              <a:rPr lang="pl-PL" sz="1600" dirty="0" smtClean="0"/>
              <a:t>	</a:t>
            </a:r>
            <a:r>
              <a:rPr lang="pl-PL" sz="1600" b="1" dirty="0" smtClean="0"/>
              <a:t>Sesja 4. Mapy cyfrowe (</a:t>
            </a:r>
            <a:r>
              <a:rPr lang="pl-PL" sz="1600" b="1" dirty="0" err="1" smtClean="0"/>
              <a:t>SKP</a:t>
            </a:r>
            <a:r>
              <a:rPr lang="pl-PL" sz="1600" b="1" dirty="0"/>
              <a:t>)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12.00 </a:t>
            </a:r>
            <a:r>
              <a:rPr lang="pl-PL" sz="1600" dirty="0"/>
              <a:t>- </a:t>
            </a:r>
            <a:r>
              <a:rPr lang="pl-PL" sz="1600" dirty="0" smtClean="0"/>
              <a:t>12.15                </a:t>
            </a:r>
            <a:r>
              <a:rPr lang="pl-PL" sz="1600" dirty="0"/>
              <a:t>Przerwa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12.15</a:t>
            </a:r>
            <a:r>
              <a:rPr lang="pl-PL" sz="1600" dirty="0" smtClean="0"/>
              <a:t> </a:t>
            </a:r>
            <a:r>
              <a:rPr lang="pl-PL" sz="1600" b="1" dirty="0" smtClean="0"/>
              <a:t>- 14.00</a:t>
            </a:r>
            <a:r>
              <a:rPr lang="pl-PL" sz="1600" dirty="0" smtClean="0"/>
              <a:t>	</a:t>
            </a:r>
            <a:r>
              <a:rPr lang="pl-PL" sz="1600" b="1" dirty="0" smtClean="0"/>
              <a:t>Sesja 5. Aspekty kartograficzne tworzenia map internetowych i mobilnych (KG PAU, </a:t>
            </a:r>
            <a:r>
              <a:rPr lang="pl-PL" sz="1600" b="1" dirty="0" err="1" smtClean="0"/>
              <a:t>SKP</a:t>
            </a:r>
            <a:r>
              <a:rPr lang="pl-PL" sz="1600" b="1" dirty="0" smtClean="0"/>
              <a:t>)</a:t>
            </a:r>
            <a:br>
              <a:rPr lang="pl-PL" sz="1600" b="1" dirty="0" smtClean="0"/>
            </a:br>
            <a:r>
              <a:rPr lang="pl-PL" sz="1600" dirty="0" smtClean="0"/>
              <a:t>14.15 </a:t>
            </a:r>
            <a:r>
              <a:rPr lang="pl-PL" sz="1600" dirty="0"/>
              <a:t>- </a:t>
            </a:r>
            <a:r>
              <a:rPr lang="pl-PL" sz="1600" dirty="0" smtClean="0"/>
              <a:t>15.00                Obiad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15.00 - 16.00</a:t>
            </a:r>
            <a:r>
              <a:rPr lang="pl-PL" sz="1600" dirty="0" smtClean="0"/>
              <a:t>	</a:t>
            </a:r>
            <a:r>
              <a:rPr lang="pl-PL" sz="1600" b="1" dirty="0" smtClean="0"/>
              <a:t>Sesja 6. Mapa jako wynik modelowania danych przestrzennych (</a:t>
            </a:r>
            <a:r>
              <a:rPr lang="pl-PL" sz="1600" b="1" dirty="0" err="1" smtClean="0"/>
              <a:t>PTIP</a:t>
            </a:r>
            <a:r>
              <a:rPr lang="pl-PL" sz="1600" b="1" dirty="0" smtClean="0"/>
              <a:t>)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b="1" dirty="0" smtClean="0"/>
              <a:t>16.30 </a:t>
            </a:r>
            <a:r>
              <a:rPr lang="pl-PL" sz="1600" b="1" dirty="0"/>
              <a:t>- </a:t>
            </a:r>
            <a:r>
              <a:rPr lang="pl-PL" sz="1600" b="1" dirty="0" smtClean="0"/>
              <a:t>18.00                 </a:t>
            </a:r>
            <a:r>
              <a:rPr lang="pl-PL" sz="1600" b="1" i="1" dirty="0" smtClean="0"/>
              <a:t>Zwiedzanie </a:t>
            </a:r>
            <a:r>
              <a:rPr lang="pl-PL" sz="1600" b="1" i="1" dirty="0" err="1" smtClean="0"/>
              <a:t>HYDROPOLIS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19.30		</a:t>
            </a:r>
            <a:r>
              <a:rPr lang="pl-PL" sz="1600" dirty="0" smtClean="0"/>
              <a:t>Kolacja</a:t>
            </a: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220717" y="771173"/>
            <a:ext cx="1179323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dirty="0"/>
              <a:t>„Mapy tematyczne środowiska przyrodniczego</a:t>
            </a:r>
            <a:r>
              <a:rPr lang="pl-PL" sz="2400" b="1" dirty="0" smtClean="0"/>
              <a:t>”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04952" y="153821"/>
            <a:ext cx="11792607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atin typeface="+mj-lt"/>
              </a:rPr>
              <a:t>IX  OGÓLNOPOLSKIE  SYMPOZJUM </a:t>
            </a:r>
            <a:r>
              <a:rPr lang="pl-PL" sz="3000" b="1" dirty="0" smtClean="0">
                <a:latin typeface="+mj-lt"/>
              </a:rPr>
              <a:t>GEOINFORMACYJNE</a:t>
            </a:r>
            <a:endParaRPr lang="pl-PL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121" y="1266092"/>
            <a:ext cx="12515850" cy="2432172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srgbClr val="FF0000"/>
                </a:solidFill>
              </a:rPr>
              <a:t>piątek, 31 marca 2017 r.</a:t>
            </a:r>
            <a:br>
              <a:rPr lang="pl-PL" sz="2000" b="1" u="sng" dirty="0" smtClean="0">
                <a:solidFill>
                  <a:srgbClr val="FF0000"/>
                </a:solidFill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dirty="0" smtClean="0"/>
              <a:t>9.15 - 11.30 	Sesja 7. Współczesne metody prezentacji informacji geograficznej (KG PAN)</a:t>
            </a:r>
            <a:br>
              <a:rPr lang="pl-PL" sz="2000" b="1" dirty="0" smtClean="0"/>
            </a:br>
            <a:r>
              <a:rPr lang="pl-PL" sz="2000" b="1" dirty="0" smtClean="0"/>
              <a:t>12.00 - 13.30	Podsumowanie Sympozjum.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13.30 </a:t>
            </a:r>
            <a:r>
              <a:rPr lang="pl-PL" sz="2000" dirty="0"/>
              <a:t>- </a:t>
            </a:r>
            <a:r>
              <a:rPr lang="pl-PL" sz="2000" dirty="0" smtClean="0"/>
              <a:t>14.30       </a:t>
            </a:r>
            <a:r>
              <a:rPr lang="pl-PL" sz="2000" dirty="0"/>
              <a:t>Obiad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112791" y="771173"/>
            <a:ext cx="1190115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dirty="0"/>
              <a:t>„Mapy tematyczne środowiska przyrodniczego</a:t>
            </a:r>
            <a:r>
              <a:rPr lang="pl-PL" sz="2400" b="1" dirty="0" smtClean="0"/>
              <a:t>”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0" y="153821"/>
            <a:ext cx="1202903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atin typeface="+mj-lt"/>
              </a:rPr>
              <a:t>IX  OGÓLNOPOLSKIE  SYMPOZJUM </a:t>
            </a:r>
            <a:r>
              <a:rPr lang="pl-PL" sz="3000" b="1" dirty="0" smtClean="0">
                <a:latin typeface="+mj-lt"/>
              </a:rPr>
              <a:t>GEOINFORMACYJNE</a:t>
            </a:r>
            <a:endParaRPr lang="pl-PL" sz="3000" b="1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9097" y="4157038"/>
            <a:ext cx="9065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Adres kontaktowy i info: </a:t>
            </a:r>
          </a:p>
          <a:p>
            <a:r>
              <a:rPr lang="pl-PL" sz="3200" u="sng" dirty="0">
                <a:hlinkClick r:id="rId2"/>
              </a:rPr>
              <a:t>kartografia@pwr.edu.pl</a:t>
            </a:r>
            <a:endParaRPr lang="pl-PL" sz="3200" u="sng" dirty="0"/>
          </a:p>
          <a:p>
            <a:r>
              <a:rPr lang="pl-PL" sz="3200" dirty="0">
                <a:hlinkClick r:id="rId3"/>
              </a:rPr>
              <a:t>http://kartografia.pwr.edu.pl/konferencje/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55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219" y="-195314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Imprezy towarzyszące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9856" y="1188162"/>
            <a:ext cx="111048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celu popularyzacji dobrych map Zarząd Stowarzyszenia Kartografów Polskich ogłasza, że w czasie Sympozjum odbędzie się rozstrzygnięcie kolejnych edycji </a:t>
            </a:r>
            <a:r>
              <a:rPr lang="pl-PL" sz="2400" dirty="0" smtClean="0"/>
              <a:t>konkursów:</a:t>
            </a:r>
          </a:p>
          <a:p>
            <a:r>
              <a:rPr lang="pl-PL" sz="2400" dirty="0" smtClean="0"/>
              <a:t>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INTERNETOWA MAPA ROKU 2016/17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ROKU 2015/16.</a:t>
            </a:r>
            <a:r>
              <a:rPr lang="pl-PL" sz="2400" dirty="0"/>
              <a:t>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Oba </a:t>
            </a:r>
            <a:r>
              <a:rPr lang="pl-PL" sz="2400" dirty="0"/>
              <a:t>konkursy odbywają się tradycyjnie pod patronatem Głównego Geodety </a:t>
            </a:r>
            <a:r>
              <a:rPr lang="pl-PL" sz="2400" dirty="0" smtClean="0"/>
              <a:t>Kraju,</a:t>
            </a:r>
          </a:p>
          <a:p>
            <a:pPr marL="0" indent="0">
              <a:buNone/>
            </a:pPr>
            <a:r>
              <a:rPr lang="pl-PL" sz="2400" dirty="0" smtClean="0"/>
              <a:t>Informacje o konkursach: </a:t>
            </a:r>
            <a:r>
              <a:rPr lang="pl-PL" sz="2400" dirty="0" smtClean="0">
                <a:hlinkClick r:id="rId2"/>
              </a:rPr>
              <a:t>www.polishcartography.pl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87" y="3988717"/>
            <a:ext cx="5206210" cy="284643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2451" y="41803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W czasie spotkania we Wrocławiu odbędzie się </a:t>
            </a:r>
            <a:r>
              <a:rPr lang="pl-PL" sz="2400" u="sng" dirty="0"/>
              <a:t>zebranie sprawozdawczo-wyborcze Stowarzyszenia Kartografów Polskich, </a:t>
            </a:r>
            <a:endParaRPr lang="pl-PL" sz="2400" u="sng" dirty="0" smtClean="0"/>
          </a:p>
          <a:p>
            <a:r>
              <a:rPr lang="pl-PL" sz="2400" dirty="0" smtClean="0"/>
              <a:t>na </a:t>
            </a:r>
            <a:r>
              <a:rPr lang="pl-PL" sz="2400" dirty="0"/>
              <a:t>którym zostaną </a:t>
            </a:r>
            <a:r>
              <a:rPr lang="pl-PL" sz="2400" b="1" dirty="0"/>
              <a:t>wręczone </a:t>
            </a:r>
            <a:r>
              <a:rPr lang="pl-PL" sz="2400" b="1" dirty="0" smtClean="0"/>
              <a:t>„</a:t>
            </a:r>
            <a:r>
              <a:rPr lang="pl-PL" sz="2400" b="1" i="1" dirty="0" smtClean="0"/>
              <a:t>Medale </a:t>
            </a:r>
            <a:r>
              <a:rPr lang="pl-PL" sz="2400" b="1" i="1" dirty="0" err="1"/>
              <a:t>SKP</a:t>
            </a:r>
            <a:r>
              <a:rPr lang="pl-PL" sz="2400" b="1" i="1" dirty="0"/>
              <a:t> im. Prof. Makowskiego za istotny wkład w rozwój </a:t>
            </a:r>
            <a:r>
              <a:rPr lang="pl-PL" sz="2400" b="1" i="1" dirty="0" smtClean="0"/>
              <a:t>kartografii” </a:t>
            </a:r>
            <a:endParaRPr lang="pl-PL" sz="2400" b="1" dirty="0"/>
          </a:p>
          <a:p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339856" y="4122431"/>
            <a:ext cx="11597793" cy="2735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620282" y="6581001"/>
            <a:ext cx="1791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Projekt Waldemar </a:t>
            </a:r>
            <a:r>
              <a:rPr lang="pl-PL" sz="1200" dirty="0" err="1" smtClean="0"/>
              <a:t>Spallek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178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149" y="85384"/>
            <a:ext cx="120248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KOSZTY UCZESTNICTWA  </a:t>
            </a:r>
            <a:r>
              <a:rPr lang="pl-PL" dirty="0" smtClean="0"/>
              <a:t>(opłacone  do 15 stycznia 2017r</a:t>
            </a:r>
            <a:r>
              <a:rPr lang="pl-PL" b="1" dirty="0" smtClean="0"/>
              <a:t>.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b="1" dirty="0" smtClean="0"/>
              <a:t>II Akademia Kartografii i Geoinformatyki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28.03.2017r.  </a:t>
            </a:r>
            <a:r>
              <a:rPr lang="pl-PL" i="1" dirty="0" smtClean="0"/>
              <a:t>Konferencja </a:t>
            </a:r>
            <a:r>
              <a:rPr lang="pl-PL" i="1" dirty="0"/>
              <a:t>kończąca projekt </a:t>
            </a:r>
            <a:r>
              <a:rPr lang="pl-PL" i="1" dirty="0" err="1" smtClean="0"/>
              <a:t>enviDMS</a:t>
            </a:r>
            <a:r>
              <a:rPr lang="pl-PL" i="1" dirty="0" smtClean="0"/>
              <a:t> </a:t>
            </a:r>
            <a:r>
              <a:rPr lang="pl-PL" dirty="0" smtClean="0"/>
              <a:t>– </a:t>
            </a:r>
            <a:r>
              <a:rPr lang="pl-PL" dirty="0"/>
              <a:t>udział bezpłatny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29.03.2017r. </a:t>
            </a:r>
            <a:r>
              <a:rPr lang="pl-PL" b="1" dirty="0"/>
              <a:t>— </a:t>
            </a:r>
            <a:r>
              <a:rPr lang="pl-PL" b="1" dirty="0" smtClean="0"/>
              <a:t>130 zł</a:t>
            </a:r>
            <a:r>
              <a:rPr lang="pl-PL" dirty="0" smtClean="0"/>
              <a:t>, członkowie </a:t>
            </a:r>
            <a:r>
              <a:rPr lang="pl-PL" dirty="0" err="1" smtClean="0"/>
              <a:t>SKP</a:t>
            </a:r>
            <a:r>
              <a:rPr lang="pl-PL" dirty="0" smtClean="0"/>
              <a:t> z opłaconymi składkami za 2016 r. </a:t>
            </a:r>
            <a:r>
              <a:rPr lang="pl-PL" b="1" dirty="0"/>
              <a:t>— 7</a:t>
            </a:r>
            <a:r>
              <a:rPr lang="pl-PL" b="1" dirty="0" smtClean="0"/>
              <a:t>0 </a:t>
            </a:r>
            <a:r>
              <a:rPr lang="pl-PL" b="1" dirty="0"/>
              <a:t>zł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b="1" dirty="0" smtClean="0">
                <a:solidFill>
                  <a:srgbClr val="FF0000"/>
                </a:solidFill>
              </a:rPr>
              <a:t>30-31.03.2017r. </a:t>
            </a:r>
            <a:r>
              <a:rPr lang="pl-PL" b="1" dirty="0"/>
              <a:t>— 750 </a:t>
            </a:r>
            <a:r>
              <a:rPr lang="pl-PL" b="1" dirty="0" smtClean="0"/>
              <a:t>zł, IX Ogólnopolskie Sympozjum </a:t>
            </a:r>
            <a:r>
              <a:rPr lang="pl-PL" b="1" dirty="0" err="1" smtClean="0"/>
              <a:t>Geoinformacyjne</a:t>
            </a:r>
            <a:r>
              <a:rPr lang="pl-PL" b="1" dirty="0" smtClean="0"/>
              <a:t> IX </a:t>
            </a:r>
            <a:r>
              <a:rPr lang="pl-PL" b="1" dirty="0" err="1" smtClean="0"/>
              <a:t>OSG</a:t>
            </a:r>
            <a:endParaRPr lang="pl-PL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pl-PL" sz="2400" b="1" dirty="0" smtClean="0"/>
              <a:t>WAŻNE TERMINY</a:t>
            </a:r>
            <a:endParaRPr lang="pl-PL" sz="2400" dirty="0" smtClean="0"/>
          </a:p>
          <a:p>
            <a:r>
              <a:rPr lang="pl-PL" sz="2400" dirty="0" smtClean="0"/>
              <a:t>Wpłata wpisowego do </a:t>
            </a:r>
            <a:r>
              <a:rPr lang="pl-PL" sz="2400" b="1" dirty="0" smtClean="0"/>
              <a:t>15 stycznia 2017 r.</a:t>
            </a:r>
            <a:endParaRPr lang="pl-PL" sz="2400" dirty="0" smtClean="0"/>
          </a:p>
          <a:p>
            <a:r>
              <a:rPr lang="pl-PL" sz="2400" dirty="0"/>
              <a:t>Termin przesyłania zgłoszeń referatów i posterów wraz z zarysem treści — </a:t>
            </a:r>
            <a:r>
              <a:rPr lang="pl-PL" sz="2400" b="1" dirty="0"/>
              <a:t>10 lutego 2017 r.</a:t>
            </a:r>
            <a:r>
              <a:rPr lang="pl-PL" sz="2400" dirty="0"/>
              <a:t> </a:t>
            </a:r>
          </a:p>
          <a:p>
            <a:r>
              <a:rPr lang="pl-PL" sz="2400" dirty="0" smtClean="0"/>
              <a:t>Wpłata wpisowego  na Sympozjum, zwiększona o 100 </a:t>
            </a:r>
            <a:r>
              <a:rPr lang="pl-PL" sz="2400" dirty="0"/>
              <a:t>zł  —  </a:t>
            </a:r>
            <a:r>
              <a:rPr lang="pl-PL" sz="2400" dirty="0" smtClean="0"/>
              <a:t>od </a:t>
            </a:r>
            <a:r>
              <a:rPr lang="pl-PL" sz="2400" b="1" dirty="0" smtClean="0"/>
              <a:t>16 </a:t>
            </a:r>
            <a:r>
              <a:rPr lang="pl-PL" sz="2400" b="1" dirty="0"/>
              <a:t>stycznia </a:t>
            </a:r>
            <a:r>
              <a:rPr lang="pl-PL" sz="2400" dirty="0" smtClean="0"/>
              <a:t>do </a:t>
            </a:r>
            <a:r>
              <a:rPr lang="pl-PL" sz="2400" b="1" dirty="0" smtClean="0"/>
              <a:t>5 marca 2017 r.</a:t>
            </a:r>
            <a:endParaRPr lang="pl-PL" sz="2400" dirty="0" smtClean="0"/>
          </a:p>
          <a:p>
            <a:r>
              <a:rPr lang="pl-PL" sz="2400" dirty="0" smtClean="0"/>
              <a:t>Ostateczny termin zgłoszenia uczestnictwa na konferencję — </a:t>
            </a:r>
            <a:r>
              <a:rPr lang="pl-PL" sz="2400" b="1" dirty="0" smtClean="0"/>
              <a:t>15 marca 2017 r.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7149" y="5445313"/>
            <a:ext cx="11750842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l-PL" b="1" u="sng" dirty="0" smtClean="0">
                <a:solidFill>
                  <a:srgbClr val="000000"/>
                </a:solidFill>
              </a:rPr>
              <a:t>Konto</a:t>
            </a:r>
            <a:r>
              <a:rPr lang="pl-PL" u="sng" dirty="0">
                <a:solidFill>
                  <a:srgbClr val="000000"/>
                </a:solidFill>
              </a:rPr>
              <a:t>, na które należy dokonać </a:t>
            </a:r>
            <a:r>
              <a:rPr lang="pl-PL" u="sng" dirty="0" smtClean="0">
                <a:solidFill>
                  <a:srgbClr val="000000"/>
                </a:solidFill>
              </a:rPr>
              <a:t>opłaty:</a:t>
            </a:r>
            <a:endParaRPr lang="pl-PL" u="sng" dirty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Wrocławskie Centrum </a:t>
            </a:r>
            <a:r>
              <a:rPr lang="pl-PL" dirty="0" smtClean="0">
                <a:solidFill>
                  <a:srgbClr val="000000"/>
                </a:solidFill>
              </a:rPr>
              <a:t>Promocji, ul</a:t>
            </a:r>
            <a:r>
              <a:rPr lang="pl-PL" dirty="0">
                <a:solidFill>
                  <a:srgbClr val="000000"/>
                </a:solidFill>
              </a:rPr>
              <a:t>. Śniadeckich 10, 51 – 604 Wrocław </a:t>
            </a:r>
            <a:r>
              <a:rPr lang="pl-PL" dirty="0" smtClean="0">
                <a:solidFill>
                  <a:srgbClr val="000000"/>
                </a:solidFill>
              </a:rPr>
              <a:t>      </a:t>
            </a:r>
            <a:r>
              <a:rPr lang="pl-PL" sz="3200" dirty="0" smtClean="0">
                <a:solidFill>
                  <a:srgbClr val="000000"/>
                </a:solidFill>
              </a:rPr>
              <a:t>NIP </a:t>
            </a:r>
            <a:r>
              <a:rPr lang="pl-PL" sz="3200" dirty="0">
                <a:solidFill>
                  <a:srgbClr val="000000"/>
                </a:solidFill>
              </a:rPr>
              <a:t>898-129-10-23 </a:t>
            </a:r>
          </a:p>
          <a:p>
            <a:r>
              <a:rPr lang="pl-PL" dirty="0">
                <a:solidFill>
                  <a:srgbClr val="000000"/>
                </a:solidFill>
              </a:rPr>
              <a:t>bank: </a:t>
            </a:r>
            <a:r>
              <a:rPr lang="pl-PL" b="1" dirty="0">
                <a:solidFill>
                  <a:srgbClr val="000000"/>
                </a:solidFill>
              </a:rPr>
              <a:t>Pekao </a:t>
            </a:r>
            <a:r>
              <a:rPr lang="pl-PL" b="1" dirty="0" smtClean="0">
                <a:solidFill>
                  <a:srgbClr val="000000"/>
                </a:solidFill>
              </a:rPr>
              <a:t>o/Wrocław, </a:t>
            </a:r>
            <a:r>
              <a:rPr lang="nn-NO" dirty="0" smtClean="0">
                <a:solidFill>
                  <a:srgbClr val="000000"/>
                </a:solidFill>
              </a:rPr>
              <a:t>nr </a:t>
            </a:r>
            <a:r>
              <a:rPr lang="nn-NO" dirty="0">
                <a:solidFill>
                  <a:srgbClr val="000000"/>
                </a:solidFill>
              </a:rPr>
              <a:t>konta: </a:t>
            </a:r>
            <a:r>
              <a:rPr lang="nn-NO" b="1" dirty="0">
                <a:solidFill>
                  <a:srgbClr val="000000"/>
                </a:solidFill>
              </a:rPr>
              <a:t>18 1240 6768 1111 0010 4881 4303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57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592</Words>
  <Application>Microsoft Office PowerPoint</Application>
  <PresentationFormat>Niestandardowy</PresentationFormat>
  <Paragraphs>128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 Konferencja kończąca projekt enviDMS </vt:lpstr>
      <vt:lpstr> AKADEMIA KARTOGRAFII I GEOINFORMATYKI </vt:lpstr>
      <vt:lpstr>środa 29 marca 2017 r.   11.00 – 14.15 Rejestracja Uczestników IX OSG 14.30 - 14.50  Uroczyste otwarcie IX OSG 15.00 - 17.30  Sesja 1. Sesja Plenarna. Współczesne zastosowania map tematycznych (KG PAN, PAU, SKP) 17.30 - 17.45                Przerwa  17.45 - 19.30  Sesja 2. Rola geoinformatyki w fotogrametrii i teledetekcji (KG PAN, PTFiT) 20.00   Kolacja  czwartek 30 marca 2017 r.   9.15 - 10.30 Sesja 3. Fotogrametria bliskiego i dalekiego zasięgu (KTŚ PTG, PTFiT) 10.30 - 10.45                Przerwa 10.45- 12.00 Sesja 4. Mapy cyfrowe (SKP) 12.00 - 12.15                Przerwa 12.15 - 14.00 Sesja 5. Aspekty kartograficzne tworzenia map internetowych i mobilnych (KG PAU, SKP) 14.15 - 15.00                Obiad 15.00 - 16.00 Sesja 6. Mapa jako wynik modelowania danych przestrzennych (PTIP) 16.30 - 18.00                 Zwiedzanie HYDROPOLIS 19.30  Kolacja</vt:lpstr>
      <vt:lpstr>piątek, 31 marca 2017 r.  9.15 - 11.30  Sesja 7. Współczesne metody prezentacji informacji geograficznej (KG PAN) 12.00 - 13.30 Podsumowanie Sympozjum. 13.30 - 14.30       Obiad </vt:lpstr>
      <vt:lpstr>Imprezy towarzyszące</vt:lpstr>
      <vt:lpstr>Prezentacja programu PowerPoint</vt:lpstr>
      <vt:lpstr>Prezentacja programu PowerPoint</vt:lpstr>
      <vt:lpstr>Prezentacja programu PowerPoint</vt:lpstr>
      <vt:lpstr>PATRONAT MEDIALNY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</dc:creator>
  <cp:lastModifiedBy>user</cp:lastModifiedBy>
  <cp:revision>99</cp:revision>
  <dcterms:created xsi:type="dcterms:W3CDTF">2016-11-07T22:39:10Z</dcterms:created>
  <dcterms:modified xsi:type="dcterms:W3CDTF">2016-12-15T13:30:46Z</dcterms:modified>
</cp:coreProperties>
</file>